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64" r:id="rId3"/>
    <p:sldId id="257" r:id="rId4"/>
    <p:sldId id="265" r:id="rId5"/>
    <p:sldId id="266" r:id="rId6"/>
    <p:sldId id="269" r:id="rId7"/>
    <p:sldId id="281" r:id="rId8"/>
    <p:sldId id="283" r:id="rId9"/>
    <p:sldId id="282" r:id="rId10"/>
    <p:sldId id="272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45D1-2231-4A19-B564-9FFB7C1900A3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7BDCA-773D-4E9D-8F03-4C1107AF1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13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7BDCA-773D-4E9D-8F03-4C1107AF141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86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99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93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98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5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96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27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912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58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232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59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8DBF-050D-4EDA-8BD8-6A5B5826EE00}" type="datetimeFigureOut">
              <a:rPr lang="ko-KR" altLang="en-US" smtClean="0"/>
              <a:t>2013-08-15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050C2-5F8B-4E12-AA4F-CEAD51C150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slide" Target="slide1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image" Target="../media/image42.png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799"/>
            <a:ext cx="64008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429000" cy="25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493816" cy="252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1782" y="685799"/>
            <a:ext cx="8458200" cy="525780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altLang="ko-KR" sz="28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How </a:t>
            </a:r>
            <a:r>
              <a:rPr lang="en-US" altLang="ko-KR" sz="28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did your teachers teach vocabulary when you look back on your elementary and secondary school days? </a:t>
            </a:r>
            <a:endParaRPr lang="en-US" altLang="ko-KR" sz="28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 marL="514350" indent="-514350">
              <a:buAutoNum type="arabicPeriod"/>
            </a:pPr>
            <a:endParaRPr lang="en-US" altLang="ko-KR" sz="28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 marL="514350" indent="-514350">
              <a:buAutoNum type="arabicPeriod"/>
            </a:pPr>
            <a:endParaRPr lang="en-US" altLang="ko-KR" sz="28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 marL="514350" indent="-514350">
              <a:buAutoNum type="arabicPeriod"/>
            </a:pPr>
            <a:endParaRPr lang="en-US" altLang="ko-KR" sz="28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 marL="514350" indent="-514350">
              <a:buAutoNum type="arabicPeriod"/>
            </a:pPr>
            <a:r>
              <a:rPr lang="en-US" altLang="ko-KR" sz="28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What </a:t>
            </a:r>
            <a:r>
              <a:rPr lang="en-US" altLang="ko-KR" sz="28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are characteristics of effective teaching? </a:t>
            </a:r>
            <a:endParaRPr lang="ko-KR" altLang="en-US" sz="2800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43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" y="3942917"/>
            <a:ext cx="3524827" cy="26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9566" y="2161309"/>
            <a:ext cx="2736033" cy="1461655"/>
          </a:xfrm>
          <a:prstGeom prst="wedgeEllipseCallout">
            <a:avLst>
              <a:gd name="adj1" fmla="val 1727"/>
              <a:gd name="adj2" fmla="val 9381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err="1" smtClean="0">
                <a:solidFill>
                  <a:srgbClr val="002060"/>
                </a:solidFill>
              </a:rPr>
              <a:t>Boont</a:t>
            </a:r>
            <a:r>
              <a:rPr lang="en-US" altLang="ko-KR" sz="2800" b="1" dirty="0" smtClean="0">
                <a:solidFill>
                  <a:srgbClr val="002060"/>
                </a:solidFill>
              </a:rPr>
              <a:t>? </a:t>
            </a:r>
          </a:p>
          <a:p>
            <a:pPr algn="ctr"/>
            <a:r>
              <a:rPr lang="en-US" altLang="ko-KR" sz="2800" b="1" dirty="0" smtClean="0">
                <a:solidFill>
                  <a:srgbClr val="002060"/>
                </a:solidFill>
              </a:rPr>
              <a:t>Bonk?</a:t>
            </a:r>
            <a:endParaRPr lang="ko-KR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42917"/>
            <a:ext cx="316944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786217" y="4923992"/>
            <a:ext cx="2357783" cy="1600200"/>
          </a:xfrm>
          <a:prstGeom prst="wedgeEllipseCallout">
            <a:avLst>
              <a:gd name="adj1" fmla="val -71582"/>
              <a:gd name="adj2" fmla="val -410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rgbClr val="002060"/>
                </a:solidFill>
              </a:rPr>
              <a:t>There’s a hole in this cake.</a:t>
            </a:r>
            <a:endParaRPr lang="ko-KR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3682"/>
            <a:ext cx="369790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5105400" y="457200"/>
            <a:ext cx="2667000" cy="838200"/>
          </a:xfrm>
          <a:prstGeom prst="wedgeEllipseCallout">
            <a:avLst>
              <a:gd name="adj1" fmla="val -53041"/>
              <a:gd name="adj2" fmla="val 8068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Bundt!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945808" y="1028700"/>
            <a:ext cx="2667000" cy="838200"/>
          </a:xfrm>
          <a:prstGeom prst="wedgeEllipseCallout">
            <a:avLst>
              <a:gd name="adj1" fmla="val -78496"/>
              <a:gd name="adj2" fmla="val 509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Bundt!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867400" y="1742209"/>
            <a:ext cx="2667000" cy="838200"/>
          </a:xfrm>
          <a:prstGeom prst="wedgeEllipseCallout">
            <a:avLst>
              <a:gd name="adj1" fmla="val -68106"/>
              <a:gd name="adj2" fmla="val -135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Bundt!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867400" y="2497282"/>
            <a:ext cx="2667000" cy="838200"/>
          </a:xfrm>
          <a:prstGeom prst="wedgeEllipseCallout">
            <a:avLst>
              <a:gd name="adj1" fmla="val -82651"/>
              <a:gd name="adj2" fmla="val -978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Bundt!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altLang="ko-KR" dirty="0"/>
              <a:t>Task Directions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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800" dirty="0" smtClean="0"/>
              <a:t>1. </a:t>
            </a:r>
            <a:r>
              <a:rPr lang="en-US" altLang="ko-KR" sz="2800" dirty="0"/>
              <a:t>Teach what “a Bundt cake” is to your students.</a:t>
            </a:r>
            <a:endParaRPr lang="ko-KR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2</a:t>
            </a:r>
            <a:r>
              <a:rPr lang="en-US" altLang="ko-KR" sz="2800" dirty="0"/>
              <a:t>. You can use any material and teaching skills to teach efficiently including </a:t>
            </a:r>
            <a:r>
              <a:rPr lang="en-US" altLang="ko-KR" sz="2800" i="1" dirty="0"/>
              <a:t>All about a Bundt cake </a:t>
            </a:r>
            <a:r>
              <a:rPr lang="en-US" altLang="ko-KR" sz="2800" dirty="0"/>
              <a:t>provided. 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(</a:t>
            </a:r>
            <a:r>
              <a:rPr lang="en-US" altLang="ko-KR" sz="2800" dirty="0"/>
              <a:t>You can create your own material and your own way</a:t>
            </a:r>
            <a:r>
              <a:rPr lang="en-US" altLang="ko-KR" sz="2800" dirty="0" smtClean="0"/>
              <a:t>!)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lvl="0" indent="0">
              <a:buNone/>
            </a:pPr>
            <a:r>
              <a:rPr lang="en-US" altLang="ko-KR" sz="2800" dirty="0" smtClean="0"/>
              <a:t>3. </a:t>
            </a:r>
            <a:r>
              <a:rPr lang="en-US" altLang="ko-KR" sz="2800" dirty="0">
                <a:solidFill>
                  <a:prstClr val="black"/>
                </a:solidFill>
              </a:rPr>
              <a:t>One student from each group will demonstrate teaching. </a:t>
            </a:r>
            <a:endParaRPr lang="ko-KR" altLang="ko-KR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ko-KR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4. </a:t>
            </a:r>
            <a:r>
              <a:rPr lang="en-US" altLang="ko-KR" sz="2800" dirty="0"/>
              <a:t>Preparation time will be 5 min.</a:t>
            </a:r>
            <a:endParaRPr lang="ko-KR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5. </a:t>
            </a:r>
            <a:r>
              <a:rPr lang="en-US" altLang="ko-KR" sz="2800" dirty="0"/>
              <a:t>Demonstration time will be 2 min. per each </a:t>
            </a:r>
            <a:r>
              <a:rPr lang="en-US" altLang="ko-KR" sz="2800" dirty="0" smtClean="0"/>
              <a:t>group.</a:t>
            </a:r>
            <a:endParaRPr lang="ko-KR" altLang="ko-KR" sz="2800" dirty="0"/>
          </a:p>
          <a:p>
            <a:pPr marL="0" indent="0">
              <a:buNone/>
            </a:pPr>
            <a:endParaRPr lang="en-US" altLang="ko-KR" sz="3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4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altLang="ko-KR" dirty="0"/>
              <a:t>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/>
              <a:t>1. Refer to Matsuda’s comments and characteristics of effective teaching we mentioned.</a:t>
            </a:r>
            <a:endParaRPr lang="ko-KR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2</a:t>
            </a:r>
            <a:r>
              <a:rPr lang="en-US" altLang="ko-KR" sz="2400" dirty="0"/>
              <a:t>. Pay attention to your learner’s level.</a:t>
            </a:r>
            <a:endParaRPr lang="ko-KR" altLang="ko-KR" sz="2400" dirty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3</a:t>
            </a:r>
            <a:r>
              <a:rPr lang="en-US" altLang="ko-KR" sz="2400" dirty="0"/>
              <a:t>. </a:t>
            </a:r>
            <a:r>
              <a:rPr lang="en-US" altLang="ko-KR" sz="2400" dirty="0" smtClean="0"/>
              <a:t>While </a:t>
            </a:r>
            <a:r>
              <a:rPr lang="en-US" altLang="ko-KR" sz="2400" dirty="0"/>
              <a:t>one group is teaching, the other groups will play students.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1906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altLang="ko-KR" dirty="0" smtClean="0"/>
              <a:t>Wrap up with a BOMB!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32" y="124691"/>
            <a:ext cx="1619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752600"/>
            <a:ext cx="1600200" cy="16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657600" y="1752600"/>
            <a:ext cx="1600200" cy="16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70" y="1752600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5" y="3951577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69" y="3926899"/>
            <a:ext cx="1622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61" y="4035957"/>
            <a:ext cx="1393114" cy="153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57" y="1793730"/>
            <a:ext cx="1388486" cy="159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64" y="4035957"/>
            <a:ext cx="1384731" cy="152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57" y="4129141"/>
            <a:ext cx="1352550" cy="14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" name="Picture 20">
            <a:hlinkClick r:id="rId1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55" y="1866900"/>
            <a:ext cx="141244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" name="Picture 2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61" y="1840489"/>
            <a:ext cx="1393114" cy="154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200400" cy="11430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/>
          <a:lstStyle/>
          <a:p>
            <a:r>
              <a:rPr lang="en-US" altLang="ko-KR" dirty="0" smtClean="0"/>
              <a:t>$ 100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Q. </a:t>
            </a:r>
            <a:r>
              <a:rPr lang="en-US" altLang="ko-KR" dirty="0"/>
              <a:t>What is scaffolding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4" name="Rectangle 3"/>
          <p:cNvSpPr/>
          <p:nvPr/>
        </p:nvSpPr>
        <p:spPr>
          <a:xfrm>
            <a:off x="533400" y="4014354"/>
            <a:ext cx="8229600" cy="17768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tx1"/>
                </a:solidFill>
              </a:rPr>
              <a:t>A. It refers to </a:t>
            </a:r>
            <a:r>
              <a:rPr lang="en-US" altLang="ko-KR" sz="2800" dirty="0" smtClean="0">
                <a:solidFill>
                  <a:schemeClr val="tx1"/>
                </a:solidFill>
              </a:rPr>
              <a:t>teacher’s intended and temporary </a:t>
            </a:r>
            <a:r>
              <a:rPr lang="en-US" altLang="ko-KR" sz="2800" dirty="0">
                <a:solidFill>
                  <a:schemeClr val="tx1"/>
                </a:solidFill>
              </a:rPr>
              <a:t>help </a:t>
            </a:r>
            <a:r>
              <a:rPr lang="en-US" altLang="ko-KR" sz="2800" dirty="0" smtClean="0">
                <a:solidFill>
                  <a:schemeClr val="tx1"/>
                </a:solidFill>
              </a:rPr>
              <a:t>for students to accomplish a task that seems to be unable to be managed on their own.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391400" y="6019800"/>
            <a:ext cx="838200" cy="6096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8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Q. </a:t>
            </a:r>
            <a:r>
              <a:rPr lang="en-US" altLang="ko-KR" dirty="0" smtClean="0"/>
              <a:t>Tell </a:t>
            </a:r>
            <a:r>
              <a:rPr lang="en-US" altLang="ko-KR" dirty="0"/>
              <a:t>us </a:t>
            </a:r>
            <a:r>
              <a:rPr lang="en-US" altLang="ko-KR" dirty="0" smtClean="0"/>
              <a:t>any three </a:t>
            </a:r>
            <a:r>
              <a:rPr lang="en-US" altLang="ko-KR" dirty="0"/>
              <a:t>characteristics of effective </a:t>
            </a:r>
            <a:r>
              <a:rPr lang="en-US" altLang="ko-KR" dirty="0" smtClean="0"/>
              <a:t>teaching.</a:t>
            </a:r>
          </a:p>
          <a:p>
            <a:endParaRPr lang="en-US" altLang="ko-K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57800" y="381000"/>
            <a:ext cx="3200400" cy="1143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$ 250</a:t>
            </a:r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26473" y="2743200"/>
            <a:ext cx="8229600" cy="3733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dirty="0" smtClean="0">
              <a:solidFill>
                <a:schemeClr val="tx1"/>
              </a:solidFill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A</a:t>
            </a:r>
            <a:r>
              <a:rPr lang="en-US" altLang="ko-KR" sz="2800" dirty="0">
                <a:solidFill>
                  <a:schemeClr val="tx1"/>
                </a:solidFill>
              </a:rPr>
              <a:t>. </a:t>
            </a:r>
            <a:r>
              <a:rPr lang="en-US" altLang="ko-KR" sz="2800" dirty="0" smtClean="0">
                <a:solidFill>
                  <a:schemeClr val="tx1"/>
                </a:solidFill>
              </a:rPr>
              <a:t>student-centered </a:t>
            </a:r>
            <a:r>
              <a:rPr lang="en-US" altLang="ko-KR" sz="2800" dirty="0">
                <a:solidFill>
                  <a:schemeClr val="tx1"/>
                </a:solidFill>
              </a:rPr>
              <a:t>teaching</a:t>
            </a:r>
          </a:p>
          <a:p>
            <a:r>
              <a:rPr lang="en-US" altLang="ko-KR" sz="2800" dirty="0">
                <a:solidFill>
                  <a:schemeClr val="tx1"/>
                </a:solidFill>
              </a:rPr>
              <a:t>    scaffolding</a:t>
            </a:r>
          </a:p>
          <a:p>
            <a:r>
              <a:rPr lang="en-US" altLang="ko-KR" sz="2800" dirty="0">
                <a:solidFill>
                  <a:schemeClr val="tx1"/>
                </a:solidFill>
              </a:rPr>
              <a:t>    encouragement / feedback</a:t>
            </a:r>
          </a:p>
          <a:p>
            <a:r>
              <a:rPr lang="en-US" altLang="ko-KR" sz="2800" dirty="0">
                <a:solidFill>
                  <a:schemeClr val="tx1"/>
                </a:solidFill>
              </a:rPr>
              <a:t>    show an example / </a:t>
            </a:r>
            <a:r>
              <a:rPr lang="en-US" altLang="ko-KR" sz="2800" dirty="0" smtClean="0">
                <a:solidFill>
                  <a:schemeClr val="tx1"/>
                </a:solidFill>
              </a:rPr>
              <a:t>modeling</a:t>
            </a: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    comprehensible input</a:t>
            </a:r>
          </a:p>
          <a:p>
            <a:r>
              <a:rPr lang="en-US" altLang="ko-KR" sz="2800" dirty="0">
                <a:solidFill>
                  <a:schemeClr val="tx1"/>
                </a:solidFill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</a:rPr>
              <a:t>   consider learners’ level</a:t>
            </a: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    use of technology</a:t>
            </a:r>
          </a:p>
          <a:p>
            <a:r>
              <a:rPr lang="en-US" altLang="ko-KR" sz="2800" dirty="0">
                <a:solidFill>
                  <a:schemeClr val="tx1"/>
                </a:solidFill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</a:rPr>
              <a:t>   appropriate teaching pacing, etc.</a:t>
            </a:r>
          </a:p>
          <a:p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7391400" y="6019800"/>
            <a:ext cx="838200" cy="6096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Q. Tell </a:t>
            </a:r>
            <a:r>
              <a:rPr lang="en-US" altLang="ko-KR" dirty="0"/>
              <a:t>us </a:t>
            </a:r>
            <a:r>
              <a:rPr lang="en-US" altLang="ko-KR" dirty="0" smtClean="0"/>
              <a:t>any two </a:t>
            </a:r>
            <a:r>
              <a:rPr lang="en-US" altLang="ko-KR" dirty="0"/>
              <a:t>things about a Bundt </a:t>
            </a:r>
            <a:r>
              <a:rPr lang="en-US" altLang="ko-KR" dirty="0" smtClean="0"/>
              <a:t>cake.</a:t>
            </a:r>
          </a:p>
          <a:p>
            <a:endParaRPr lang="en-US" altLang="ko-K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86400" y="228600"/>
            <a:ext cx="3200400" cy="1143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$ 500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048000"/>
            <a:ext cx="8229600" cy="2590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dirty="0" smtClean="0">
              <a:solidFill>
                <a:schemeClr val="tx1"/>
              </a:solidFill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A</a:t>
            </a:r>
            <a:r>
              <a:rPr lang="en-US" altLang="ko-KR" sz="2800" dirty="0">
                <a:solidFill>
                  <a:schemeClr val="tx1"/>
                </a:solidFill>
              </a:rPr>
              <a:t>. </a:t>
            </a:r>
            <a:r>
              <a:rPr lang="en-US" altLang="ko-KR" sz="2800" dirty="0" smtClean="0">
                <a:solidFill>
                  <a:schemeClr val="tx1"/>
                </a:solidFill>
              </a:rPr>
              <a:t> It’s </a:t>
            </a:r>
            <a:r>
              <a:rPr lang="en-US" altLang="ko-KR" sz="2800" dirty="0">
                <a:solidFill>
                  <a:schemeClr val="tx1"/>
                </a:solidFill>
              </a:rPr>
              <a:t>a noun.</a:t>
            </a:r>
          </a:p>
          <a:p>
            <a:r>
              <a:rPr lang="en-US" altLang="ko-KR" sz="2800" dirty="0">
                <a:solidFill>
                  <a:schemeClr val="tx1"/>
                </a:solidFill>
              </a:rPr>
              <a:t>   </a:t>
            </a:r>
            <a:r>
              <a:rPr lang="en-US" altLang="ko-KR" sz="2800" dirty="0" smtClean="0">
                <a:solidFill>
                  <a:schemeClr val="tx1"/>
                </a:solidFill>
              </a:rPr>
              <a:t> It </a:t>
            </a:r>
            <a:r>
              <a:rPr lang="en-US" altLang="ko-KR" sz="2800" dirty="0">
                <a:solidFill>
                  <a:schemeClr val="tx1"/>
                </a:solidFill>
              </a:rPr>
              <a:t>is baked in a Bundt pan.</a:t>
            </a:r>
          </a:p>
          <a:p>
            <a:r>
              <a:rPr lang="en-US" altLang="ko-KR" sz="2800" dirty="0">
                <a:solidFill>
                  <a:schemeClr val="tx1"/>
                </a:solidFill>
              </a:rPr>
              <a:t>   </a:t>
            </a:r>
            <a:r>
              <a:rPr lang="en-US" altLang="ko-KR" sz="2800" dirty="0" smtClean="0">
                <a:solidFill>
                  <a:schemeClr val="tx1"/>
                </a:solidFill>
              </a:rPr>
              <a:t> It </a:t>
            </a:r>
            <a:r>
              <a:rPr lang="en-US" altLang="ko-KR" sz="2800" dirty="0">
                <a:solidFill>
                  <a:schemeClr val="tx1"/>
                </a:solidFill>
              </a:rPr>
              <a:t>has a hole in it.</a:t>
            </a:r>
          </a:p>
          <a:p>
            <a:r>
              <a:rPr lang="en-US" altLang="ko-KR" sz="2800" dirty="0">
                <a:solidFill>
                  <a:schemeClr val="tx1"/>
                </a:solidFill>
              </a:rPr>
              <a:t>  </a:t>
            </a:r>
            <a:r>
              <a:rPr lang="en-US" altLang="ko-KR" sz="2800" dirty="0" smtClean="0">
                <a:solidFill>
                  <a:schemeClr val="tx1"/>
                </a:solidFill>
              </a:rPr>
              <a:t>  </a:t>
            </a:r>
            <a:r>
              <a:rPr lang="en-US" altLang="ko-KR" sz="2800" dirty="0">
                <a:solidFill>
                  <a:schemeClr val="tx1"/>
                </a:solidFill>
              </a:rPr>
              <a:t>We need flour, egg, milk, </a:t>
            </a:r>
            <a:r>
              <a:rPr lang="en-US" altLang="ko-KR" sz="2800" dirty="0" err="1">
                <a:solidFill>
                  <a:schemeClr val="tx1"/>
                </a:solidFill>
              </a:rPr>
              <a:t>etc</a:t>
            </a:r>
            <a:r>
              <a:rPr lang="en-US" altLang="ko-KR" sz="2800" dirty="0">
                <a:solidFill>
                  <a:schemeClr val="tx1"/>
                </a:solidFill>
              </a:rPr>
              <a:t>, for it.</a:t>
            </a:r>
            <a:endParaRPr lang="ko-KR" altLang="en-US" sz="2800" dirty="0">
              <a:solidFill>
                <a:schemeClr val="tx1"/>
              </a:solidFill>
            </a:endParaRPr>
          </a:p>
          <a:p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7391400" y="6019800"/>
            <a:ext cx="838200" cy="6096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6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pic>
        <p:nvPicPr>
          <p:cNvPr id="6" name="MS900097484[1]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6160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8200" y="2057400"/>
            <a:ext cx="7543800" cy="2133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Sorry, you lose everything.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7" action="ppaction://hlinksldjump" highlightClick="1"/>
          </p:cNvPr>
          <p:cNvSpPr/>
          <p:nvPr/>
        </p:nvSpPr>
        <p:spPr>
          <a:xfrm>
            <a:off x="7391400" y="6019800"/>
            <a:ext cx="838200" cy="6096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3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explode.wav"/>
          </p:stSnd>
        </p:sndAc>
      </p:transition>
    </mc:Choice>
    <mc:Fallback xmlns="">
      <p:transition spd="slow" advClick="0"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6160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8200" y="1905000"/>
            <a:ext cx="7543800" cy="3810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You can take all the money from the team of your choice.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7391400" y="6019800"/>
            <a:ext cx="838200" cy="6096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6160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8200" y="1905000"/>
            <a:ext cx="7543800" cy="3810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You get $ 350 !!!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7391400" y="6019800"/>
            <a:ext cx="838200" cy="6096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5" y="3270564"/>
            <a:ext cx="2008909" cy="180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ts2.mm.bing.net/th?id=H.4655938768536201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14099"/>
            <a:ext cx="2054165" cy="17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16393"/>
            <a:ext cx="2286000" cy="206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5" y="1358744"/>
            <a:ext cx="1845000" cy="168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18" y="730938"/>
            <a:ext cx="2468181" cy="167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11" y="876794"/>
            <a:ext cx="1745679" cy="21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11" y="5136000"/>
            <a:ext cx="3719946" cy="164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" y="5177270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93695"/>
            <a:ext cx="2514600" cy="171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46163"/>
            <a:ext cx="624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Effective teaching</a:t>
            </a:r>
            <a:endParaRPr lang="en-US" altLang="ko-K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4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CONTENT OBJECTIVES</a:t>
            </a:r>
            <a:r>
              <a:rPr lang="en-US" altLang="ko-KR" dirty="0" smtClean="0"/>
              <a:t>: Students will be able to</a:t>
            </a:r>
          </a:p>
          <a:p>
            <a:pPr marL="0" indent="0">
              <a:buNone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3800" dirty="0" smtClean="0"/>
              <a:t>identify </a:t>
            </a:r>
            <a:r>
              <a:rPr lang="en-US" altLang="ko-KR" sz="3800" dirty="0"/>
              <a:t>the effective teaching skills after watching two video clips and apply them in their practice teaching</a:t>
            </a:r>
            <a:r>
              <a:rPr lang="en-US" altLang="ko-KR" sz="3800" dirty="0" smtClean="0"/>
              <a:t>. 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LANGUAGE OBJECTIVES</a:t>
            </a:r>
            <a:r>
              <a:rPr lang="en-US" altLang="ko-KR" dirty="0" smtClean="0"/>
              <a:t>: Students will be able to </a:t>
            </a:r>
          </a:p>
          <a:p>
            <a:pPr marL="0" indent="0">
              <a:buNone/>
            </a:pPr>
            <a:r>
              <a:rPr lang="en-US" altLang="ko-KR" dirty="0" smtClean="0"/>
              <a:t>        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3600" dirty="0" smtClean="0"/>
              <a:t>demonstrate </a:t>
            </a:r>
            <a:r>
              <a:rPr lang="en-US" altLang="ko-KR" sz="3600" dirty="0"/>
              <a:t>how to teach </a:t>
            </a:r>
            <a:r>
              <a:rPr lang="en-US" altLang="ko-KR" sz="3600" dirty="0" smtClean="0"/>
              <a:t>the vocabulary “ a Bundt cake” effectively </a:t>
            </a:r>
            <a:r>
              <a:rPr lang="en-US" altLang="ko-KR" sz="3600" dirty="0"/>
              <a:t>after speaking about effective teaching </a:t>
            </a:r>
            <a:r>
              <a:rPr lang="en-US" altLang="ko-KR" sz="3600" dirty="0" smtClean="0"/>
              <a:t>and </a:t>
            </a:r>
            <a:r>
              <a:rPr lang="en-US" altLang="ko-KR" sz="3600" dirty="0"/>
              <a:t>reading </a:t>
            </a:r>
            <a:r>
              <a:rPr lang="en-US" altLang="ko-KR" sz="3600" i="1" dirty="0"/>
              <a:t>All about a Bundt </a:t>
            </a:r>
            <a:r>
              <a:rPr lang="en-US" altLang="ko-KR" sz="3600" i="1" dirty="0" smtClean="0"/>
              <a:t>Cake</a:t>
            </a:r>
            <a:r>
              <a:rPr lang="en-US" altLang="ko-KR" sz="3600" dirty="0" smtClean="0"/>
              <a:t>. </a:t>
            </a:r>
            <a:endParaRPr lang="ko-KR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2556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444" y="152400"/>
            <a:ext cx="3200400" cy="334962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Key Vocabulary</a:t>
            </a:r>
            <a:endParaRPr lang="ko-KR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62000"/>
            <a:ext cx="8229600" cy="528796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altLang="ko-KR" sz="2800" b="1" dirty="0" smtClean="0"/>
              <a:t>Scaffold    /</a:t>
            </a:r>
            <a:r>
              <a:rPr lang="en-US" altLang="ko-KR" sz="2800" b="1" dirty="0" err="1" smtClean="0"/>
              <a:t>skæfəld</a:t>
            </a:r>
            <a:r>
              <a:rPr lang="en-US" altLang="ko-KR" sz="2800" b="1" dirty="0" smtClean="0"/>
              <a:t>/   n, v</a:t>
            </a:r>
          </a:p>
          <a:p>
            <a:r>
              <a:rPr lang="en-US" altLang="ko-KR" sz="2400" dirty="0" smtClean="0"/>
              <a:t>a </a:t>
            </a:r>
            <a:r>
              <a:rPr lang="en-US" altLang="ko-KR" sz="2400" dirty="0">
                <a:solidFill>
                  <a:srgbClr val="FF0000"/>
                </a:solidFill>
              </a:rPr>
              <a:t>temporary</a:t>
            </a:r>
            <a:r>
              <a:rPr lang="en-US" altLang="ko-KR" sz="2400" dirty="0"/>
              <a:t> metal or wooden framework that is used to support workmen and materials during </a:t>
            </a:r>
            <a:r>
              <a:rPr lang="en-US" altLang="ko-KR" sz="2400" dirty="0" smtClean="0"/>
              <a:t>construction.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 A teacher’s </a:t>
            </a:r>
            <a:r>
              <a:rPr lang="en-US" altLang="ko-KR" sz="2400" dirty="0" smtClean="0">
                <a:solidFill>
                  <a:srgbClr val="FF0000"/>
                </a:solidFill>
              </a:rPr>
              <a:t>temporary </a:t>
            </a:r>
            <a:r>
              <a:rPr lang="en-US" altLang="ko-KR" sz="2400" dirty="0" smtClean="0"/>
              <a:t>help for students to do something that they are unable to do on their own.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322370"/>
            <a:ext cx="2536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1905000" cy="235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ts1.mm.bing.net/th?id=H.4801263250899524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09" y="4419600"/>
            <a:ext cx="1981200" cy="23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4.mm.bing.net/th?id=H.4621634868282959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4" y="4419600"/>
            <a:ext cx="27146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444" y="152400"/>
            <a:ext cx="3200400" cy="334962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Key Vocabulary</a:t>
            </a:r>
            <a:endParaRPr lang="ko-KR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altLang="ko-KR" sz="2800" b="1" dirty="0" err="1" smtClean="0"/>
              <a:t>Realia</a:t>
            </a:r>
            <a:r>
              <a:rPr lang="en-US" altLang="ko-KR" sz="2800" b="1" dirty="0"/>
              <a:t> </a:t>
            </a:r>
            <a:r>
              <a:rPr lang="en-US" altLang="ko-KR" sz="2800" b="1" dirty="0" smtClean="0"/>
              <a:t> /</a:t>
            </a:r>
            <a:r>
              <a:rPr lang="en-US" altLang="ko-KR" sz="2800" b="1" dirty="0" err="1" smtClean="0"/>
              <a:t>riæliə</a:t>
            </a:r>
            <a:r>
              <a:rPr lang="en-US" altLang="ko-KR" sz="2800" b="1" dirty="0" smtClean="0"/>
              <a:t>/   pl. n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real-life </a:t>
            </a:r>
            <a:r>
              <a:rPr lang="en-US" altLang="ko-KR" sz="2800" dirty="0"/>
              <a:t>facts and material used in teaching </a:t>
            </a:r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en-US" altLang="ko-KR" sz="2800" dirty="0" smtClean="0"/>
              <a:t> 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79665"/>
            <a:ext cx="2536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90600" y="3090426"/>
            <a:ext cx="2858221" cy="3252869"/>
            <a:chOff x="1423483" y="3289845"/>
            <a:chExt cx="2858221" cy="325286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205" y="3289845"/>
              <a:ext cx="2714625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483" y="3340067"/>
              <a:ext cx="2858221" cy="3202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90426"/>
            <a:ext cx="3124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3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444" y="152400"/>
            <a:ext cx="3200400" cy="334962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Key Vocabulary</a:t>
            </a:r>
            <a:endParaRPr lang="ko-KR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7" y="533400"/>
            <a:ext cx="8229600" cy="5287963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800" dirty="0" smtClean="0"/>
              <a:t> </a:t>
            </a:r>
          </a:p>
          <a:p>
            <a:r>
              <a:rPr lang="en-US" altLang="ko-KR" sz="2800" b="1" dirty="0" smtClean="0"/>
              <a:t>Ingredient /</a:t>
            </a:r>
            <a:r>
              <a:rPr lang="en-US" altLang="ko-KR" sz="2800" b="1" dirty="0" err="1" smtClean="0"/>
              <a:t>ɪngridiənt</a:t>
            </a:r>
            <a:r>
              <a:rPr lang="en-US" altLang="ko-KR" sz="2800" b="1" dirty="0" smtClean="0"/>
              <a:t>/   n. </a:t>
            </a:r>
          </a:p>
          <a:p>
            <a:endParaRPr lang="en-US" altLang="ko-KR" sz="2800" dirty="0"/>
          </a:p>
          <a:p>
            <a:r>
              <a:rPr lang="en-US" altLang="ko-KR" sz="2400" dirty="0" smtClean="0"/>
              <a:t>a </a:t>
            </a:r>
            <a:r>
              <a:rPr lang="en-US" altLang="ko-KR" sz="2400" dirty="0"/>
              <a:t>component of a mixture</a:t>
            </a:r>
            <a:r>
              <a:rPr lang="en-US" altLang="ko-KR" sz="2400" dirty="0" smtClean="0"/>
              <a:t>, especially </a:t>
            </a:r>
            <a:r>
              <a:rPr lang="en-US" altLang="ko-KR" sz="2400" dirty="0"/>
              <a:t>in cooking 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/>
              <a:t>Flour, eggs, and sugar are the main </a:t>
            </a:r>
            <a:r>
              <a:rPr lang="en-US" altLang="ko-KR" sz="2400" dirty="0">
                <a:solidFill>
                  <a:srgbClr val="FF0000"/>
                </a:solidFill>
              </a:rPr>
              <a:t>ingredients</a:t>
            </a:r>
            <a:r>
              <a:rPr lang="en-US" altLang="ko-KR" sz="2400" dirty="0"/>
              <a:t> in the cake. </a:t>
            </a:r>
            <a:endParaRPr lang="en-US" altLang="ko-KR" sz="2400" dirty="0" smtClean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79665"/>
            <a:ext cx="2536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53509"/>
            <a:ext cx="2476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30353"/>
            <a:ext cx="1521121" cy="152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836228" y="5190914"/>
            <a:ext cx="838200" cy="223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0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444" y="152400"/>
            <a:ext cx="3200400" cy="334962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Key Vocabulary</a:t>
            </a:r>
            <a:endParaRPr lang="ko-KR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7" y="533400"/>
            <a:ext cx="8229600" cy="5287963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800" dirty="0" smtClean="0"/>
              <a:t> </a:t>
            </a:r>
          </a:p>
          <a:p>
            <a:r>
              <a:rPr lang="en-US" altLang="ko-KR" sz="2800" b="1" dirty="0" smtClean="0"/>
              <a:t>Fluted /</a:t>
            </a:r>
            <a:r>
              <a:rPr lang="en-US" altLang="ko-KR" sz="2800" b="1" dirty="0" err="1" smtClean="0"/>
              <a:t>flutɪd</a:t>
            </a:r>
            <a:r>
              <a:rPr lang="en-US" altLang="ko-KR" sz="2800" b="1" dirty="0" smtClean="0"/>
              <a:t>/  adj. </a:t>
            </a:r>
          </a:p>
          <a:p>
            <a:endParaRPr lang="en-US" altLang="ko-KR" sz="2800" dirty="0"/>
          </a:p>
          <a:p>
            <a:r>
              <a:rPr lang="en-US" altLang="ko-KR" sz="2800" dirty="0"/>
              <a:t>having </a:t>
            </a:r>
            <a:r>
              <a:rPr lang="en-US" altLang="ko-KR" sz="2800" dirty="0" smtClean="0"/>
              <a:t>grooves</a:t>
            </a:r>
            <a:endParaRPr lang="en-US" altLang="ko-KR" sz="2800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79665"/>
            <a:ext cx="2536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4" y="4027173"/>
            <a:ext cx="2092036" cy="156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1809"/>
            <a:ext cx="1925185" cy="144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27173"/>
            <a:ext cx="1771222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73" y="4046200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3221182"/>
            <a:ext cx="2857201" cy="4953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Fluted </a:t>
            </a:r>
            <a:r>
              <a:rPr lang="en-US" altLang="ko-KR" b="1" dirty="0" smtClean="0"/>
              <a:t>Tube Pan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93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444" y="152400"/>
            <a:ext cx="3200400" cy="334962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Key Vocabulary</a:t>
            </a:r>
            <a:endParaRPr lang="ko-KR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Scaffold </a:t>
            </a:r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err="1" smtClean="0"/>
              <a:t>Realia</a:t>
            </a:r>
            <a:r>
              <a:rPr lang="en-US" altLang="ko-KR" sz="2800" dirty="0" smtClean="0"/>
              <a:t> </a:t>
            </a:r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Ingredient</a:t>
            </a:r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en-US" altLang="ko-KR" sz="2800" dirty="0" smtClean="0"/>
              <a:t>Fluted  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79665"/>
            <a:ext cx="2536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492689" y="3886200"/>
            <a:ext cx="2745621" cy="1128103"/>
            <a:chOff x="5492689" y="3886200"/>
            <a:chExt cx="2745621" cy="1128103"/>
          </a:xfrm>
        </p:grpSpPr>
        <p:grpSp>
          <p:nvGrpSpPr>
            <p:cNvPr id="5" name="Group 4"/>
            <p:cNvGrpSpPr/>
            <p:nvPr/>
          </p:nvGrpSpPr>
          <p:grpSpPr>
            <a:xfrm>
              <a:off x="6526763" y="3886200"/>
              <a:ext cx="1711547" cy="1128103"/>
              <a:chOff x="6093251" y="3689109"/>
              <a:chExt cx="2401485" cy="1553794"/>
            </a:xfrm>
          </p:grpSpPr>
          <p:pic>
            <p:nvPicPr>
              <p:cNvPr id="6149" name="Picture 5" descr="http://ts1.mm.bing.net/th?id=H.4667182986627328&amp;pid=15.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201" y="3689109"/>
                <a:ext cx="762000" cy="1553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2" y="3713580"/>
                <a:ext cx="1560534" cy="152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51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3251" y="4301884"/>
                <a:ext cx="840951" cy="9410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5492689" y="3886200"/>
              <a:ext cx="3810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</a:rPr>
                <a:t>3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05131" y="2133600"/>
            <a:ext cx="2795037" cy="1371600"/>
            <a:chOff x="5505131" y="2133600"/>
            <a:chExt cx="2795037" cy="13716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240" y="2362200"/>
              <a:ext cx="2233928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505131" y="2133600"/>
              <a:ext cx="3810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</a:rPr>
                <a:t>2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92689" y="588546"/>
            <a:ext cx="2817905" cy="1403071"/>
            <a:chOff x="5492689" y="588546"/>
            <a:chExt cx="2817905" cy="1403071"/>
          </a:xfrm>
        </p:grpSpPr>
        <p:grpSp>
          <p:nvGrpSpPr>
            <p:cNvPr id="4" name="Group 3"/>
            <p:cNvGrpSpPr/>
            <p:nvPr/>
          </p:nvGrpSpPr>
          <p:grpSpPr>
            <a:xfrm>
              <a:off x="6119845" y="588546"/>
              <a:ext cx="2190749" cy="1403071"/>
              <a:chOff x="6182500" y="5257623"/>
              <a:chExt cx="2561450" cy="1600377"/>
            </a:xfrm>
          </p:grpSpPr>
          <p:pic>
            <p:nvPicPr>
              <p:cNvPr id="6152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2500" y="5454929"/>
                <a:ext cx="1428750" cy="1323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53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1400" y="5257623"/>
                <a:ext cx="1352550" cy="1600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5492689" y="740272"/>
              <a:ext cx="3810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</a:rPr>
                <a:t>1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92689" y="5230675"/>
            <a:ext cx="2841737" cy="1392382"/>
            <a:chOff x="5492689" y="5230675"/>
            <a:chExt cx="2841737" cy="139238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095" y="5230675"/>
              <a:ext cx="2254331" cy="1392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492689" y="5230675"/>
              <a:ext cx="3810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</a:rPr>
                <a:t>4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0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87 0.00162 C -0.18386 -0.00254 -0.19045 -0.00879 -0.19861 -0.0125 C -0.20486 -0.02037 -0.21042 -0.01828 -0.21841 -0.01643 C -0.21997 -0.01319 -0.2217 -0.00995 -0.22292 -0.00648 C -0.22518 0.00024 -0.229 0.01389 -0.229 0.01389 C -0.23091 0.0301 -0.23177 0.04607 -0.23351 0.06227 C -0.23281 0.10139 -0.24341 0.14607 -0.22136 0.17547 C -0.22952 0.17963 -0.2375 0.17987 -0.24566 0.18357 C -0.24775 0.18635 -0.24983 0.18866 -0.25174 0.19167 C -0.25504 0.19676 -0.26077 0.20787 -0.26077 0.20787 C -0.26233 0.21551 -0.26302 0.22014 -0.26528 0.22801 C -0.26719 0.2345 -0.27136 0.24815 -0.27136 0.24815 C -0.27049 0.28079 -0.27743 0.30787 -0.25625 0.325 C -0.25035 0.33565 -0.24097 0.34537 -0.23195 0.35116 C -0.23577 0.36366 -0.24219 0.36899 -0.24861 0.3794 C -0.25018 0.38473 -0.25122 0.39051 -0.25313 0.39561 C -0.25469 0.4 -0.25764 0.40348 -0.2592 0.40787 C -0.26702 0.43079 -0.27101 0.44862 -0.27431 0.47246 C -0.27379 0.48403 -0.27709 0.50116 -0.26979 0.51088 C -0.26806 0.5132 -0.2658 0.51505 -0.26372 0.51667 C -0.26077 0.51968 -0.25469 0.525 -0.25469 0.525 C -0.26146 0.52778 -0.26754 0.53195 -0.27431 0.53496 C -0.28229 0.54561 -0.29028 0.55533 -0.29705 0.56737 C -0.29931 0.57616 -0.30104 0.58473 -0.30313 0.59352 C -0.30261 0.60024 -0.29705 0.61135 -0.30174 0.61389 C -0.31111 0.61899 -0.32188 0.61065 -0.33195 0.60973 C -0.33854 0.60903 -0.34514 0.60857 -0.35174 0.60764 C -0.37049 0.61389 -0.36528 0.61482 -0.36528 0.64213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53 0.01389 C -0.10851 0.01111 -0.11667 0.01273 -0.12673 0.02199 C -0.12778 0.02408 -0.12899 0.02593 -0.12986 0.02801 C -0.13055 0.02986 -0.12969 0.03403 -0.13125 0.03403 C -0.1342 0.03403 -0.13646 0.03033 -0.13889 0.02801 C -0.14583 0.02107 -0.15208 0.01343 -0.15851 0.00579 C -0.16805 -0.00579 -0.17031 -0.00509 -0.18437 -0.01458 C -0.19114 -0.01921 -0.19548 -0.02546 -0.20243 -0.0287 C -0.20521 -0.04282 -0.2026 -0.06111 -0.20851 -0.07315 C -0.21285 -0.08194 -0.21684 -0.09213 -0.22378 -0.09722 C -0.22656 -0.0993 -0.23281 -0.10139 -0.23281 -0.10116 C -0.22899 -0.1412 -0.22604 -0.16921 -0.24792 -0.19838 C -0.25052 -0.20833 -0.24739 -0.22292 -0.25399 -0.2287 C -0.25955 -0.23356 -0.26024 -0.23819 -0.26458 -0.24282 C -0.26823 -0.24676 -0.27292 -0.24907 -0.27673 -0.25278 C -0.29097 -0.25139 -0.3191 -0.25555 -0.32986 -0.24282 " pathEditMode="relative" rAng="0" ptsTypes="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8 -0.0044 C -0.16215 -0.02338 -0.16006 -0.05139 -0.17187 -0.06713 C -0.175 -0.07129 -0.17899 -0.07361 -0.18246 -0.07708 C -0.18802 -0.07639 -0.19375 -0.07315 -0.19913 -0.075 C -0.20121 -0.07569 -0.20052 -0.08032 -0.20069 -0.0831 C -0.20156 -0.09467 -0.20052 -0.10625 -0.20225 -0.11759 C -0.20572 -0.13912 -0.23194 -0.16342 -0.24618 -0.17014 C -0.24861 -0.16944 -0.25156 -0.1662 -0.25364 -0.16805 C -0.25572 -0.1699 -0.25434 -0.175 -0.2552 -0.17824 C -0.2592 -0.19421 -0.25711 -0.19074 -0.26579 -0.19629 C -0.27447 -0.2118 -0.28975 -0.2162 -0.30364 -0.21852 C -0.30816 -0.23565 -0.31753 -0.24653 -0.33107 -0.25092 C -0.33611 -0.25254 -0.34618 -0.25486 -0.34618 -0.25486 C -0.35399 -0.26018 -0.35 -0.25903 -0.35833 -0.25903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58 -0.00046 C -0.13768 -0.00393 -0.13299 -0.00833 -0.12691 -0.01042 C -0.1198 -0.01829 -0.12153 -0.01898 -0.1165 -0.02963 C -0.11493 -0.04074 -0.11302 -0.05231 -0.1191 -0.05694 C -0.11962 -0.05833 -0.12014 -0.05972 -0.12084 -0.06088 C -0.1217 -0.06204 -0.12344 -0.06227 -0.12344 -0.06458 C -0.12344 -0.06782 -0.12153 -0.06944 -0.12084 -0.07222 C -0.12014 -0.07546 -0.11962 -0.0787 -0.1191 -0.08218 C -0.12049 -0.13912 -0.11545 -0.10718 -0.12344 -0.12477 C -0.12743 -0.13333 -0.12275 -0.12847 -0.12778 -0.13241 C -0.13368 -0.14537 -0.12674 -0.13194 -0.1349 -0.14028 C -0.13681 -0.14236 -0.13993 -0.14815 -0.13993 -0.14792 C -0.14375 -0.16065 -0.15052 -0.18356 -0.15573 -0.19259 C -0.15834 -0.19722 -0.16111 -0.20139 -0.16355 -0.20625 C -0.16528 -0.20972 -0.16667 -0.21458 -0.16875 -0.21782 C -0.17275 -0.22454 -0.17483 -0.22315 -0.17917 -0.22755 C -0.18907 -0.23773 -0.17917 -0.23056 -0.18611 -0.23518 C -0.18664 -0.23912 -0.18681 -0.24352 -0.18785 -0.24699 C -0.19011 -0.25393 -0.19236 -0.25255 -0.19566 -0.25463 C -0.20157 -0.2588 -0.20591 -0.26273 -0.21216 -0.26412 C -0.21476 -0.26366 -0.21736 -0.26412 -0.21997 -0.2625 C -0.22223 -0.26111 -0.22153 -0.25556 -0.22257 -0.25278 C -0.22344 -0.25023 -0.22639 -0.24768 -0.22778 -0.24699 C -0.23264 -0.24468 -0.23768 -0.24306 -0.24271 -0.2412 C -0.24427 -0.24051 -0.24775 -0.23912 -0.24775 -0.23889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Paul Kei </a:t>
            </a:r>
            <a:r>
              <a:rPr lang="en-US" altLang="ko-KR" dirty="0" smtClean="0"/>
              <a:t>Matsuda</a:t>
            </a:r>
            <a:br>
              <a:rPr lang="en-US" altLang="ko-KR" dirty="0" smtClean="0"/>
            </a:br>
            <a:r>
              <a:rPr lang="en-US" altLang="ko-KR" sz="2200" dirty="0" smtClean="0"/>
              <a:t>(Professor of English at Arizona State University)</a:t>
            </a:r>
            <a:endParaRPr lang="ko-KR" alt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8696325" cy="45259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Situated learning in practice</a:t>
            </a:r>
            <a:r>
              <a:rPr lang="en-US" altLang="ko-KR" dirty="0" smtClean="0"/>
              <a:t>: </a:t>
            </a:r>
            <a:r>
              <a:rPr lang="en-US" altLang="ko-KR" dirty="0"/>
              <a:t>This dog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ko-KR" sz="2800" b="1" dirty="0" smtClean="0">
                <a:solidFill>
                  <a:srgbClr val="FF0000"/>
                </a:solidFill>
              </a:rPr>
              <a:t>shows </a:t>
            </a:r>
            <a:r>
              <a:rPr lang="en-US" altLang="ko-KR" sz="2800" b="1" dirty="0" smtClean="0"/>
              <a:t>an example, </a:t>
            </a:r>
          </a:p>
          <a:p>
            <a:pPr marL="0" indent="0">
              <a:buNone/>
            </a:pPr>
            <a:r>
              <a:rPr lang="en-US" altLang="ko-KR" sz="2800" b="1" dirty="0" smtClean="0">
                <a:solidFill>
                  <a:srgbClr val="FF0000"/>
                </a:solidFill>
              </a:rPr>
              <a:t>scaffolds</a:t>
            </a:r>
            <a:r>
              <a:rPr lang="en-US" altLang="ko-KR" sz="2800" b="1" dirty="0" smtClean="0"/>
              <a:t> the task by breaking it down into steps,</a:t>
            </a:r>
          </a:p>
          <a:p>
            <a:pPr marL="0" indent="0">
              <a:buNone/>
            </a:pPr>
            <a:r>
              <a:rPr lang="en-US" altLang="ko-KR" sz="2800" b="1" dirty="0" smtClean="0">
                <a:solidFill>
                  <a:srgbClr val="FF0000"/>
                </a:solidFill>
              </a:rPr>
              <a:t>provides</a:t>
            </a:r>
            <a:r>
              <a:rPr lang="en-US" altLang="ko-KR" sz="2800" b="1" dirty="0" smtClean="0"/>
              <a:t> encouragement,</a:t>
            </a:r>
          </a:p>
          <a:p>
            <a:pPr marL="0" indent="0">
              <a:buNone/>
            </a:pPr>
            <a:r>
              <a:rPr lang="en-US" altLang="ko-KR" sz="2800" b="1" dirty="0" smtClean="0">
                <a:solidFill>
                  <a:srgbClr val="FF0000"/>
                </a:solidFill>
              </a:rPr>
              <a:t>walks along </a:t>
            </a:r>
            <a:r>
              <a:rPr lang="en-US" altLang="ko-KR" sz="2800" b="1" dirty="0" smtClean="0"/>
              <a:t>and</a:t>
            </a:r>
          </a:p>
          <a:p>
            <a:pPr marL="0" indent="0">
              <a:buNone/>
            </a:pPr>
            <a:r>
              <a:rPr lang="en-US" altLang="ko-KR" sz="2800" b="1" dirty="0" smtClean="0">
                <a:solidFill>
                  <a:srgbClr val="FF0000"/>
                </a:solidFill>
              </a:rPr>
              <a:t>provides</a:t>
            </a:r>
            <a:r>
              <a:rPr lang="en-US" altLang="ko-KR" sz="2800" b="1" dirty="0" smtClean="0">
                <a:solidFill>
                  <a:srgbClr val="7030A0"/>
                </a:solidFill>
              </a:rPr>
              <a:t> </a:t>
            </a:r>
            <a:r>
              <a:rPr lang="en-US" altLang="ko-KR" sz="2800" b="1" dirty="0" smtClean="0"/>
              <a:t>a safety net as the puppy tries it.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en-US" altLang="ko-KR" sz="1900" dirty="0" smtClean="0"/>
              <a:t>                                       </a:t>
            </a:r>
            <a:r>
              <a:rPr lang="en-US" altLang="ko-KR" sz="1900" i="1" dirty="0" smtClean="0"/>
              <a:t>adapted from his Facebook (Mar. 8. 2013)</a:t>
            </a:r>
            <a:endParaRPr lang="ko-KR" altLang="en-US" sz="19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83"/>
            <a:ext cx="1152525" cy="152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5862</TotalTime>
  <Words>565</Words>
  <Application>Microsoft Office PowerPoint</Application>
  <PresentationFormat>On-screen Show (4:3)</PresentationFormat>
  <Paragraphs>118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Key Vocabulary</vt:lpstr>
      <vt:lpstr>Key Vocabulary</vt:lpstr>
      <vt:lpstr>Key Vocabulary</vt:lpstr>
      <vt:lpstr>Key Vocabulary</vt:lpstr>
      <vt:lpstr>Key Vocabulary</vt:lpstr>
      <vt:lpstr>Paul Kei Matsuda (Professor of English at Arizona State University)</vt:lpstr>
      <vt:lpstr>PowerPoint Presentation</vt:lpstr>
      <vt:lpstr>Task Directions</vt:lpstr>
      <vt:lpstr>Guidelines</vt:lpstr>
      <vt:lpstr>Wrap up with a BOMB!</vt:lpstr>
      <vt:lpstr>$ 100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jeong</dc:creator>
  <cp:lastModifiedBy>Sookhee</cp:lastModifiedBy>
  <cp:revision>92</cp:revision>
  <dcterms:created xsi:type="dcterms:W3CDTF">2013-02-02T22:52:39Z</dcterms:created>
  <dcterms:modified xsi:type="dcterms:W3CDTF">2013-08-15T20:25:22Z</dcterms:modified>
</cp:coreProperties>
</file>